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86" r:id="rId3"/>
    <p:sldId id="470" r:id="rId4"/>
    <p:sldId id="471" r:id="rId5"/>
    <p:sldId id="487" r:id="rId6"/>
    <p:sldId id="400" r:id="rId7"/>
    <p:sldId id="475" r:id="rId8"/>
    <p:sldId id="472" r:id="rId9"/>
    <p:sldId id="476" r:id="rId10"/>
    <p:sldId id="483" r:id="rId11"/>
    <p:sldId id="474" r:id="rId12"/>
    <p:sldId id="477" r:id="rId13"/>
    <p:sldId id="479" r:id="rId14"/>
    <p:sldId id="482" r:id="rId15"/>
    <p:sldId id="484" r:id="rId16"/>
    <p:sldId id="396" r:id="rId17"/>
    <p:sldId id="397" r:id="rId18"/>
    <p:sldId id="398" r:id="rId19"/>
    <p:sldId id="402" r:id="rId20"/>
    <p:sldId id="403" r:id="rId21"/>
    <p:sldId id="404" r:id="rId22"/>
    <p:sldId id="405" r:id="rId23"/>
    <p:sldId id="406" r:id="rId24"/>
    <p:sldId id="407" r:id="rId25"/>
    <p:sldId id="409" r:id="rId26"/>
    <p:sldId id="410" r:id="rId27"/>
    <p:sldId id="411" r:id="rId28"/>
    <p:sldId id="432" r:id="rId29"/>
    <p:sldId id="3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79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7 – Statistical Transformations with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407" y="4416972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7: Statistical Transformations with ggplot2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F183E98-C1CB-BA46-981E-DA4B7FB8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9EE-826D-8A4F-B1C7-05D69E3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50F3-BACA-5A4C-AE37-1E0253F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histogram for maximum daily windspeed (MACE HEAD)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05B6B-D9F3-4B41-B7F0-F9921826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CBA-5E0D-094A-91E4-8B3D0A9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162"/>
            <a:ext cx="10972800" cy="1143000"/>
          </a:xfrm>
        </p:spPr>
        <p:txBody>
          <a:bodyPr/>
          <a:lstStyle/>
          <a:p>
            <a:r>
              <a:rPr lang="en-US" dirty="0"/>
              <a:t>Two Station Comparison – </a:t>
            </a:r>
            <a:r>
              <a:rPr lang="en-US" dirty="0" err="1">
                <a:solidFill>
                  <a:srgbClr val="0432FF"/>
                </a:solidFill>
              </a:rPr>
              <a:t>geom_freqpoly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C0773-601B-3146-819E-B784A623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56B84D-D5BB-2B43-AD23-8A7A173C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39486"/>
            <a:ext cx="6877488" cy="294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8CD4E-AB4C-1A43-962B-28E70314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65" y="2102069"/>
            <a:ext cx="5539524" cy="3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FD1-1FA9-3743-AF73-C1C6312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- boxplot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B0F71-2DDD-2944-A371-4F2A8E0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2DFA-F28E-7D40-A660-6724432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44" y="1739126"/>
            <a:ext cx="6336338" cy="43596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7C1382-6048-B84A-820E-BC3D7AB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2657147"/>
            <a:ext cx="5189476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E1D-641A-EF4D-9CC1-451CF003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80DB2-3FE8-504B-8E67-DE6AEC21D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variation describes the </a:t>
            </a:r>
            <a:r>
              <a:rPr lang="en-US" dirty="0" err="1"/>
              <a:t>behaviour</a:t>
            </a:r>
            <a:r>
              <a:rPr lang="en-US" dirty="0"/>
              <a:t> within a variable, covariation describes the </a:t>
            </a:r>
            <a:r>
              <a:rPr lang="en-US" dirty="0" err="1"/>
              <a:t>behaviour</a:t>
            </a:r>
            <a:r>
              <a:rPr lang="en-US" dirty="0"/>
              <a:t> between variables</a:t>
            </a:r>
          </a:p>
          <a:p>
            <a:r>
              <a:rPr lang="en-US" dirty="0"/>
              <a:t>Covariation is the tendency for the values of two or more variables to vary together in a related way.</a:t>
            </a:r>
          </a:p>
          <a:p>
            <a:r>
              <a:rPr lang="en-US" dirty="0"/>
              <a:t>The best way to spot covariation is to visualize the relationship between two or more variables</a:t>
            </a:r>
          </a:p>
          <a:p>
            <a:r>
              <a:rPr lang="en-US" dirty="0"/>
              <a:t>We will explore covariation between 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51296-1D2C-E84C-838D-AD0331C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A24A-FB6A-CB46-9EB6-51E0C5D4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70840"/>
            <a:ext cx="5838848" cy="405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8E75-967C-3E40-A7A0-910F633E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51" y="1384134"/>
            <a:ext cx="5225747" cy="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7D26D-DF74-4F44-A3F9-32542CB1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8" y="0"/>
            <a:ext cx="10972800" cy="1143000"/>
          </a:xfrm>
        </p:spPr>
        <p:txBody>
          <a:bodyPr/>
          <a:lstStyle/>
          <a:p>
            <a:r>
              <a:rPr lang="en-US" dirty="0"/>
              <a:t>mpg data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015D-CA5A-C147-90BC-BCC7B89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9719C-40F0-A743-B686-D755551C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1" y="1742083"/>
            <a:ext cx="9993491" cy="47240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D0B5875-B655-204C-8958-EAFD4180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75" y="1143000"/>
            <a:ext cx="4380623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CE37-A613-3D4C-BE7F-327BD450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7BCE6-155F-514B-90AE-E5416917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F3A7-B5B1-7B49-9035-4B7CCD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5" y="1206951"/>
            <a:ext cx="10326130" cy="4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 data set (ggplot2)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3039"/>
            <a:ext cx="8229600" cy="978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dataset containing the prices and other attributes of almost 54,000 diamonds.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shot 2017-06-21 15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7" y="2590801"/>
            <a:ext cx="7866888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476902"/>
          <a:ext cx="8026400" cy="460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 in US dollars $326–$18,823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diamond (0.2–5.01)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of the cut (Fair, Good, Very Good, Premium, Ideal)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diamond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from J (worst) to D (best)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clarity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measurement of how clear the diamond is (I1 (worst), SI1, SI2, VS1, VS2, VVS1, VVS2, IF (best))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in mm (0–10.74)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in mm (0–58.9)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 in mm (0–31.8)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depth percentage = z / mean(x, y) = 2 * z / (x + y) (43–79)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of top of diamond relative to widest point (43–95)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Screenshot 2017-06-21 15.2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2101"/>
            <a:ext cx="9144000" cy="43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aesthetic for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 charts can be </a:t>
            </a:r>
            <a:r>
              <a:rPr lang="en-US" sz="2000" dirty="0" err="1"/>
              <a:t>coloured</a:t>
            </a:r>
            <a:r>
              <a:rPr lang="en-US" sz="2000" dirty="0"/>
              <a:t> using the fill aesthetic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a different variable is used, the graph has further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" y="2353733"/>
            <a:ext cx="3764687" cy="3285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48" y="3052532"/>
            <a:ext cx="3795552" cy="3312000"/>
          </a:xfrm>
          <a:prstGeom prst="rect">
            <a:avLst/>
          </a:prstGeom>
        </p:spPr>
      </p:pic>
      <p:pic>
        <p:nvPicPr>
          <p:cNvPr id="9" name="Picture 8" descr="Screenshot 2017-06-21 16.52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1" y="5591328"/>
            <a:ext cx="4768081" cy="717399"/>
          </a:xfrm>
          <a:prstGeom prst="rect">
            <a:avLst/>
          </a:prstGeom>
        </p:spPr>
      </p:pic>
      <p:pic>
        <p:nvPicPr>
          <p:cNvPr id="10" name="Picture 9" descr="Screenshot 2017-06-21 16.53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0" y="2353733"/>
            <a:ext cx="521856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0199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</a:t>
                      </a:r>
                      <a:r>
                        <a:rPr lang="en-US" sz="1800" b="1" i="0" kern="1200" dirty="0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is performed automatically by the position adjustment specified by the </a:t>
            </a:r>
            <a:r>
              <a:rPr lang="en-US" b="1" dirty="0">
                <a:solidFill>
                  <a:srgbClr val="0000FF"/>
                </a:solidFill>
              </a:rPr>
              <a:t>position</a:t>
            </a:r>
            <a:r>
              <a:rPr lang="en-US" dirty="0"/>
              <a:t> argument</a:t>
            </a:r>
          </a:p>
          <a:p>
            <a:r>
              <a:rPr lang="en-US" dirty="0"/>
              <a:t>Examples include “identity”, “fill” and “dodge”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“fill”</a:t>
            </a:r>
          </a:p>
          <a:p>
            <a:pPr lvl="1"/>
            <a:r>
              <a:rPr lang="en-US" dirty="0"/>
              <a:t>Works like stacking, but each stacked bar is the same height</a:t>
            </a:r>
          </a:p>
          <a:p>
            <a:pPr lvl="1"/>
            <a:r>
              <a:rPr lang="en-US" dirty="0"/>
              <a:t>Makes it easier to compare proportions</a:t>
            </a:r>
          </a:p>
          <a:p>
            <a:r>
              <a:rPr lang="en-US" dirty="0"/>
              <a:t>“dodge”</a:t>
            </a:r>
          </a:p>
          <a:p>
            <a:pPr lvl="1"/>
            <a:r>
              <a:rPr lang="en-US" dirty="0"/>
              <a:t>Places objects directly beside one another</a:t>
            </a:r>
          </a:p>
          <a:p>
            <a:pPr lvl="1"/>
            <a:r>
              <a:rPr lang="en-US" dirty="0"/>
              <a:t>Makes it easier to compare individual values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280838"/>
            <a:ext cx="7840133" cy="5185273"/>
          </a:xfrm>
          <a:prstGeom prst="rect">
            <a:avLst/>
          </a:prstGeom>
        </p:spPr>
      </p:pic>
      <p:pic>
        <p:nvPicPr>
          <p:cNvPr id="7" name="Picture 6" descr="Screenshot 2017-06-21 17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6" y="-8461"/>
            <a:ext cx="6737690" cy="1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208567"/>
            <a:ext cx="8619067" cy="5223677"/>
          </a:xfrm>
          <a:prstGeom prst="rect">
            <a:avLst/>
          </a:prstGeom>
        </p:spPr>
      </p:pic>
      <p:pic>
        <p:nvPicPr>
          <p:cNvPr id="4" name="Picture 3" descr="Screenshot 2017-06-21 17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9" y="3"/>
            <a:ext cx="660678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adjustment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Recall our first scatterplot</a:t>
            </a:r>
          </a:p>
          <a:p>
            <a:r>
              <a:rPr lang="en-US" dirty="0"/>
              <a:t>126 points displayed, yet there are 234 observations</a:t>
            </a:r>
          </a:p>
          <a:p>
            <a:r>
              <a:rPr lang="en-US" dirty="0"/>
              <a:t>Many points can overlap, so it makes it hard to see where the mass of data is</a:t>
            </a:r>
          </a:p>
          <a:p>
            <a:r>
              <a:rPr lang="en-US" dirty="0"/>
              <a:t>Are all points spread equally, or is there one special combination that contains 129 values?</a:t>
            </a:r>
          </a:p>
          <a:p>
            <a:r>
              <a:rPr lang="en-US" dirty="0"/>
              <a:t>“jitter” adds random noise to each point.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07" y="1259110"/>
            <a:ext cx="406146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8110"/>
            <a:ext cx="4530816" cy="49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26" y="1521578"/>
            <a:ext cx="4509414" cy="4944533"/>
          </a:xfrm>
          <a:prstGeom prst="rect">
            <a:avLst/>
          </a:prstGeom>
        </p:spPr>
      </p:pic>
      <p:pic>
        <p:nvPicPr>
          <p:cNvPr id="8" name="Picture 7" descr="Screenshot 2017-06-21 17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201714"/>
            <a:ext cx="7909016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149920"/>
            <a:ext cx="7446433" cy="5214589"/>
          </a:xfrm>
          <a:prstGeom prst="rect">
            <a:avLst/>
          </a:prstGeom>
        </p:spPr>
      </p:pic>
      <p:pic>
        <p:nvPicPr>
          <p:cNvPr id="7" name="Picture 6" descr="Screenshot 2017-06-21 22.1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3120"/>
            <a:ext cx="8026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Layered Grammar of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ggplot2 approach can be </a:t>
            </a:r>
            <a:r>
              <a:rPr lang="en-US" dirty="0" err="1"/>
              <a:t>summarised</a:t>
            </a:r>
            <a:r>
              <a:rPr lang="en-US" dirty="0"/>
              <a:t> by a template</a:t>
            </a:r>
          </a:p>
          <a:p>
            <a:r>
              <a:rPr lang="en-US" dirty="0"/>
              <a:t>It can take seven parameters, but usually not all need to be applied (defaults used)</a:t>
            </a:r>
          </a:p>
          <a:p>
            <a:r>
              <a:rPr lang="en-US" dirty="0"/>
              <a:t>These seven parameters compose the grammar of graphics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999415"/>
            <a:ext cx="4414872" cy="341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(data=&lt;DATA&gt;)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&lt;GEOM_FUNCTION&gt;(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mapping=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(&lt;MAPPINGS&gt;),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stat=&lt;STAT&gt;,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position=&lt;POSITION&gt;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&lt;COORDINATE_FUNCTION&gt;+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&lt;FACET_FUNCTION&gt;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5EA8-425B-F548-B3C0-10082F34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7. aimsir17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3B0D-0159-8546-8B9A-9D3263E9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data set in aimsir17 to generate:</a:t>
            </a:r>
          </a:p>
          <a:p>
            <a:pPr lvl="1"/>
            <a:r>
              <a:rPr lang="en-US" dirty="0"/>
              <a:t>Time series data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Bar charts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r>
              <a:rPr lang="en-US" dirty="0"/>
              <a:t>Histograms</a:t>
            </a:r>
          </a:p>
          <a:p>
            <a:r>
              <a:rPr lang="en-US" dirty="0"/>
              <a:t>Enhance the graphs using aesthetics such as </a:t>
            </a:r>
            <a:r>
              <a:rPr lang="en-US" dirty="0" err="1"/>
              <a:t>colour</a:t>
            </a:r>
            <a:r>
              <a:rPr lang="en-US" dirty="0"/>
              <a:t>, fill, size</a:t>
            </a:r>
          </a:p>
          <a:p>
            <a:r>
              <a:rPr lang="en-US" dirty="0"/>
              <a:t>Break out the graphs using the facet_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A619-FF65-CD44-9612-67A7304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0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5A7-C26D-844A-AA76-AF424E7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dplyr</a:t>
            </a:r>
            <a:r>
              <a:rPr lang="en-US" dirty="0"/>
              <a:t>::count()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FBF60-0CED-D341-B0E2-CDC4102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83645-AE94-6149-ACAF-45BAB03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0130"/>
            <a:ext cx="4187580" cy="427744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883ED-54CF-7B46-A2BB-AADA642E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80" y="1730130"/>
            <a:ext cx="712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493A-E1F4-5A43-888E-4C5044B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C1F-8A72-BA4D-A69F-D5B1B9C3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933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variable is continuous if it can take on any of an infinite set of ordinal values</a:t>
            </a:r>
          </a:p>
          <a:p>
            <a:r>
              <a:rPr lang="en-US" dirty="0"/>
              <a:t>Numbers are an example of a continuous variable</a:t>
            </a:r>
          </a:p>
          <a:p>
            <a:r>
              <a:rPr lang="en-US" dirty="0"/>
              <a:t>To examine the distribution of a continuous variable, use a histogram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0FB4-8D2D-5D44-8EAE-0A0A2254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F3DAB-97C8-6544-8660-ECCF64CD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6" y="1763403"/>
            <a:ext cx="7000480" cy="31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- Histogram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histogram divides the x-axis into equally spaced bins, and uses the height of each bar to display the number of observations that fall into each bin</a:t>
            </a:r>
          </a:p>
          <a:p>
            <a:r>
              <a:rPr lang="en-US" dirty="0"/>
              <a:t>On the right, the total sum of all observation counts is 365.</a:t>
            </a:r>
          </a:p>
          <a:p>
            <a:r>
              <a:rPr lang="en-US" dirty="0"/>
              <a:t>The bin width can be varied.</a:t>
            </a:r>
          </a:p>
          <a:p>
            <a:r>
              <a:rPr lang="en-US" dirty="0" err="1"/>
              <a:t>geom_freqpoly</a:t>
            </a:r>
            <a:r>
              <a:rPr lang="en-US" dirty="0"/>
              <a:t>() can also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18" y="1992853"/>
            <a:ext cx="4703782" cy="38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Interpretation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Tall bars show the common values of a variable, shorter bars show less common values</a:t>
            </a:r>
          </a:p>
          <a:p>
            <a:r>
              <a:rPr lang="en-US" dirty="0"/>
              <a:t>Places with no bars reveal values that were not seen in your data</a:t>
            </a:r>
          </a:p>
          <a:p>
            <a:r>
              <a:rPr lang="en-US" dirty="0"/>
              <a:t>Some useful questions</a:t>
            </a:r>
          </a:p>
          <a:p>
            <a:pPr lvl="1"/>
            <a:r>
              <a:rPr lang="en-US" dirty="0"/>
              <a:t>Which values are most common? Why?</a:t>
            </a:r>
          </a:p>
          <a:p>
            <a:pPr lvl="1"/>
            <a:r>
              <a:rPr lang="en-US" dirty="0"/>
              <a:t>Which values are rare? Does it match your expectation?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1761625"/>
            <a:ext cx="5034455" cy="4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18585</TotalTime>
  <Words>1235</Words>
  <Application>Microsoft Macintosh PowerPoint</Application>
  <PresentationFormat>Widescreen</PresentationFormat>
  <Paragraphs>202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Topic 7: Statistical Transformations with ggplot2 </vt:lpstr>
      <vt:lpstr>Course Overview</vt:lpstr>
      <vt:lpstr>Defining Important Terms (Wickham and Grolemund)</vt:lpstr>
      <vt:lpstr>Variation</vt:lpstr>
      <vt:lpstr>Useful function  dplyr::count()</vt:lpstr>
      <vt:lpstr>Statistical Transformations</vt:lpstr>
      <vt:lpstr>Histograms</vt:lpstr>
      <vt:lpstr>Variation - Histogram</vt:lpstr>
      <vt:lpstr>Histogram - Interpretation</vt:lpstr>
      <vt:lpstr>Challenge 9.1</vt:lpstr>
      <vt:lpstr>Two Station Comparison – geom_freqpoly()</vt:lpstr>
      <vt:lpstr>Comparing Distributions - boxplot</vt:lpstr>
      <vt:lpstr>Covariation</vt:lpstr>
      <vt:lpstr>mpg data set</vt:lpstr>
      <vt:lpstr>Challenge 9.2</vt:lpstr>
      <vt:lpstr>diamonds data set (ggplot2)</vt:lpstr>
      <vt:lpstr>Explanation of variables</vt:lpstr>
      <vt:lpstr>Summary of dataset</vt:lpstr>
      <vt:lpstr>fill aesthetic for bar charts</vt:lpstr>
      <vt:lpstr>Stacking options</vt:lpstr>
      <vt:lpstr>PowerPoint Presentation</vt:lpstr>
      <vt:lpstr>PowerPoint Presentation</vt:lpstr>
      <vt:lpstr>Additional adjustment</vt:lpstr>
      <vt:lpstr>PowerPoint Presentation</vt:lpstr>
      <vt:lpstr>Boxplot</vt:lpstr>
      <vt:lpstr>PowerPoint Presentation</vt:lpstr>
      <vt:lpstr>The Layered Grammar of Graphics</vt:lpstr>
      <vt:lpstr>Challenge 7. aimsir17 Exploration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477</cp:revision>
  <cp:lastPrinted>2020-11-24T11:26:30Z</cp:lastPrinted>
  <dcterms:created xsi:type="dcterms:W3CDTF">2016-06-27T07:49:28Z</dcterms:created>
  <dcterms:modified xsi:type="dcterms:W3CDTF">2021-03-10T18:56:18Z</dcterms:modified>
</cp:coreProperties>
</file>